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95F"/>
    <a:srgbClr val="001746"/>
    <a:srgbClr val="FC9804"/>
    <a:srgbClr val="000F2E"/>
    <a:srgbClr val="61C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3FE13-B599-4C34-9929-C06156B23C5C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21C58-4752-41F4-B605-C89BE58C0F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8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21C58-4752-41F4-B605-C89BE58C0F0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36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DC4D-3056-6DDC-E766-A40E8C905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83E41-87C9-76A9-307C-C46D60FC0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C1CC5-D14A-1FEA-5358-B0724258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C9C78-F90E-5D4C-4C6D-F5F5ECA6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6107-3BE7-59C5-B499-0E550B75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72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2E1A-EB21-DCBA-15A5-E9EAF16D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741E6-6482-903B-8BB1-D8466EC6F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605A4-B9A6-E464-5CFB-09814761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3A5BA-280E-057E-A229-DCE22B1F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9F30F-8203-C076-A0EC-7DCF2DB0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73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41EAD-AE12-0C5C-C0BD-80D0B89E9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0BA69-D6F9-EA44-4DA4-0A06A417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4212E-E620-903A-EDED-47443CA0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8982D-2AD2-CF8C-3ADE-1D1CCB9F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3DB46-AE1A-1BBB-7A47-85E76277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58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D923-35C9-EFEB-8007-F8498378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4AD4-4B6E-8853-0137-3C72CEFE6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889B-A14A-1D12-AE62-FE1C374B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7F21B-1B2F-F553-3EE1-C6342C2D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06372-8306-30E9-80BB-FB8188E0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84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AEF9-24FE-7CD0-78BB-B8E1B032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E63B5-E2A3-ED47-936C-A85D8F416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021D4-EE5C-354C-A1DF-1618FC08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D719B-0657-923B-2EB1-2413AF8C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3A4D0-0B99-E59A-901F-16492825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80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C79F-5138-DF25-EBA7-786030FE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AB62-0642-4993-7960-15625675F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FFD20-61CC-E710-53FE-8E975C90A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ED04-F63F-3995-77B2-CC371AE3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C1BB3-2E3C-A490-3D80-41BB8F32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3AC0-54CA-6CCA-2629-0CD21EE1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43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68F7-9830-20E3-A36C-2D3CEDC8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45BD7-8D61-F79E-281D-2945ABF59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7DE9-B4D7-6883-CBEC-068A397A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7C9D3-D856-A174-D297-BEA5919AF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9A787-D038-E77D-91A9-911AA4EA9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1442B-B3FB-B878-06B4-D0CDF147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21D38-79A8-CE74-B5FD-291E23B5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53270-4EDE-DDBD-7944-55E6CC5F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7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D394-0983-8AF4-2E86-088D333E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CA38B-F4B2-8F74-3F4A-72553CF5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0B213-36AE-5368-0177-65246A36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3720D-5350-37D5-E3D7-B6682ED2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52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E9A9CC-2DA3-3AD7-AA53-FCEBD487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AE72D7-90F0-B03C-297A-DB09A432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76FAE-E963-BB57-3D9C-847FEC2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44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C226-7AF7-2535-2A8C-F287DCFF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1AABC-F696-216E-3C14-98090B40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143F9-24A7-13E3-E654-B76EF9E12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0B72F-9422-91D7-AAB4-6C41FF18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724F4-51BF-3218-D4B3-FA4D7335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00B01-8087-9069-03D3-EB3703F8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40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5308-0A82-AB13-2D82-C3B1C452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042F2-CB73-B9BB-B885-78DC9D70C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7F779-4D0A-3CC4-CA87-984EF1B68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F4100-06F5-C84B-69A2-608F58D3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AC23-E596-B2CD-4369-C8156031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8933F-7E26-AA3C-2FA3-C0281248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1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AD17C-46D1-D127-D692-CFE3C08F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BF26C-7FEA-0397-F967-255AC660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515D8-5C1A-806C-0ED4-35CCEBF70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5F0CB-C4D5-496C-9D0E-C5A03A9116B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56FCB-4875-B0FE-853E-53B6D1C37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01D1-C349-EBF8-16A1-DF0A14D1E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17A1-BA4D-48A4-8DC0-B7F121A651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91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microsoft.com/office/2017/06/relationships/model3d" Target="../media/model3d3.glb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427D9D-1F85-4707-C749-0B24C6737F1B}"/>
              </a:ext>
            </a:extLst>
          </p:cNvPr>
          <p:cNvSpPr/>
          <p:nvPr/>
        </p:nvSpPr>
        <p:spPr>
          <a:xfrm>
            <a:off x="1480457" y="685800"/>
            <a:ext cx="3853543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15126EBE-D1B3-4848-90DE-D4487572D43D}"/>
              </a:ext>
            </a:extLst>
          </p:cNvPr>
          <p:cNvSpPr/>
          <p:nvPr/>
        </p:nvSpPr>
        <p:spPr>
          <a:xfrm rot="5400000">
            <a:off x="-1592036" y="1592038"/>
            <a:ext cx="6504217" cy="3320141"/>
          </a:xfrm>
          <a:prstGeom prst="round2SameRect">
            <a:avLst>
              <a:gd name="adj1" fmla="val 5653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CED97C-867E-4D0D-1168-964EE5B4AB7E}"/>
              </a:ext>
            </a:extLst>
          </p:cNvPr>
          <p:cNvSpPr/>
          <p:nvPr/>
        </p:nvSpPr>
        <p:spPr>
          <a:xfrm>
            <a:off x="6226629" y="6219255"/>
            <a:ext cx="5965369" cy="707571"/>
          </a:xfrm>
          <a:prstGeom prst="rect">
            <a:avLst/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3D528-334B-F8A2-EE7B-29857DE43CBF}"/>
              </a:ext>
            </a:extLst>
          </p:cNvPr>
          <p:cNvSpPr/>
          <p:nvPr/>
        </p:nvSpPr>
        <p:spPr>
          <a:xfrm rot="5400000">
            <a:off x="10757807" y="5521780"/>
            <a:ext cx="1257298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27713-A0C7-4D77-20FB-EE114C5B49EA}"/>
              </a:ext>
            </a:extLst>
          </p:cNvPr>
          <p:cNvSpPr txBox="1"/>
          <p:nvPr/>
        </p:nvSpPr>
        <p:spPr>
          <a:xfrm>
            <a:off x="4969329" y="2631953"/>
            <a:ext cx="358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Theme Option 1</a:t>
            </a:r>
            <a:endParaRPr lang="en-IN" sz="2800" b="1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4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s Free 3D Model - .fbx - Free3D">
            <a:extLst>
              <a:ext uri="{FF2B5EF4-FFF2-40B4-BE49-F238E27FC236}">
                <a16:creationId xmlns:a16="http://schemas.microsoft.com/office/drawing/2014/main" id="{A07733DB-54F8-186A-0590-E805F6377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956" y="1606662"/>
            <a:ext cx="6018593" cy="338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generated Navy polo shirt mockup, front and back view, AI generated ...">
            <a:extLst>
              <a:ext uri="{FF2B5EF4-FFF2-40B4-BE49-F238E27FC236}">
                <a16:creationId xmlns:a16="http://schemas.microsoft.com/office/drawing/2014/main" id="{D11826A2-BA97-46AF-FC95-92A7F168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92" y="1561164"/>
            <a:ext cx="3224981" cy="218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ar: 10 Points 3">
            <a:extLst>
              <a:ext uri="{FF2B5EF4-FFF2-40B4-BE49-F238E27FC236}">
                <a16:creationId xmlns:a16="http://schemas.microsoft.com/office/drawing/2014/main" id="{2DDAA052-DBC6-893A-DDD9-6ADB66402425}"/>
              </a:ext>
            </a:extLst>
          </p:cNvPr>
          <p:cNvSpPr/>
          <p:nvPr/>
        </p:nvSpPr>
        <p:spPr>
          <a:xfrm>
            <a:off x="6028622" y="2325895"/>
            <a:ext cx="1820312" cy="1813054"/>
          </a:xfrm>
          <a:prstGeom prst="star10">
            <a:avLst/>
          </a:prstGeom>
          <a:gradFill>
            <a:gsLst>
              <a:gs pos="50000">
                <a:srgbClr val="934E9B"/>
              </a:gs>
              <a:gs pos="0">
                <a:srgbClr val="00B0F0"/>
              </a:gs>
              <a:gs pos="74000">
                <a:srgbClr val="FB095F"/>
              </a:gs>
              <a:gs pos="83000">
                <a:srgbClr val="FB095F"/>
              </a:gs>
              <a:gs pos="100000">
                <a:srgbClr val="FB095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6EF3170-95C6-93F5-93BA-26E85588846E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FA893-83CC-A475-264E-B9BAB7EDF20E}"/>
              </a:ext>
            </a:extLst>
          </p:cNvPr>
          <p:cNvSpPr/>
          <p:nvPr/>
        </p:nvSpPr>
        <p:spPr>
          <a:xfrm>
            <a:off x="1209135" y="685799"/>
            <a:ext cx="5132671" cy="707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87000E-0090-0C7E-7855-432E582E4F9A}"/>
              </a:ext>
            </a:extLst>
          </p:cNvPr>
          <p:cNvSpPr/>
          <p:nvPr/>
        </p:nvSpPr>
        <p:spPr>
          <a:xfrm>
            <a:off x="4365523" y="6381135"/>
            <a:ext cx="7826477" cy="476865"/>
          </a:xfrm>
          <a:prstGeom prst="rect">
            <a:avLst/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B25DA-819D-9C4F-21D6-68CC9F17658C}"/>
              </a:ext>
            </a:extLst>
          </p:cNvPr>
          <p:cNvSpPr/>
          <p:nvPr/>
        </p:nvSpPr>
        <p:spPr>
          <a:xfrm rot="5400000">
            <a:off x="8781523" y="5637133"/>
            <a:ext cx="1257298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5414E-02AF-A28F-EA5C-56E938E780D0}"/>
              </a:ext>
            </a:extLst>
          </p:cNvPr>
          <p:cNvSpPr txBox="1"/>
          <p:nvPr/>
        </p:nvSpPr>
        <p:spPr>
          <a:xfrm>
            <a:off x="2451273" y="387187"/>
            <a:ext cx="348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latin typeface="Calisto MT" panose="02040603050505030304" pitchFamily="18" charset="0"/>
              </a:rPr>
              <a:t>AIRPORT TRANSFERS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6E1F-B3AD-A359-7E54-518799C37627}"/>
              </a:ext>
            </a:extLst>
          </p:cNvPr>
          <p:cNvSpPr txBox="1"/>
          <p:nvPr/>
        </p:nvSpPr>
        <p:spPr>
          <a:xfrm>
            <a:off x="1209134" y="4890710"/>
            <a:ext cx="4881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sto MT" panose="02040603050505030304" pitchFamily="18" charset="0"/>
              </a:rPr>
              <a:t>AT Arrival, </a:t>
            </a:r>
            <a:r>
              <a:rPr lang="en-US" sz="1600" dirty="0">
                <a:latin typeface="Calisto MT" panose="02040603050505030304" pitchFamily="18" charset="0"/>
              </a:rPr>
              <a:t>representative escorts the employees to the coaches.</a:t>
            </a:r>
          </a:p>
          <a:p>
            <a:r>
              <a:rPr lang="en-US" sz="1600" dirty="0">
                <a:latin typeface="Calisto MT" panose="02040603050505030304" pitchFamily="18" charset="0"/>
              </a:rPr>
              <a:t>Porters assist them with their luggage.</a:t>
            </a:r>
            <a:endParaRPr lang="en-IN" sz="1600" dirty="0">
              <a:latin typeface="Calisto MT" panose="02040603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A811B-FA5A-79BF-D8AD-4961D6DAE2F6}"/>
              </a:ext>
            </a:extLst>
          </p:cNvPr>
          <p:cNvSpPr txBox="1"/>
          <p:nvPr/>
        </p:nvSpPr>
        <p:spPr>
          <a:xfrm>
            <a:off x="8351164" y="3886679"/>
            <a:ext cx="3740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sto MT" panose="02040603050505030304" pitchFamily="18" charset="0"/>
              </a:rPr>
              <a:t>Hospitality Team will be wearing t-shirts</a:t>
            </a:r>
            <a:endParaRPr lang="en-IN" sz="1600" dirty="0">
              <a:latin typeface="Calisto MT" panose="0204060305050503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16CEF0-724D-D7B1-2B8D-341A589C3D0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938778" y="4138949"/>
            <a:ext cx="0" cy="599768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9CC0F5-2510-A3DC-342C-BEA893DEB198}"/>
              </a:ext>
            </a:extLst>
          </p:cNvPr>
          <p:cNvSpPr txBox="1"/>
          <p:nvPr/>
        </p:nvSpPr>
        <p:spPr>
          <a:xfrm>
            <a:off x="6230855" y="2855128"/>
            <a:ext cx="1415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F25</a:t>
            </a:r>
          </a:p>
          <a:p>
            <a:pPr algn="ctr"/>
            <a:r>
              <a:rPr lang="en-US" sz="2000" b="1" dirty="0">
                <a:solidFill>
                  <a:srgbClr val="001746"/>
                </a:solidFill>
              </a:rPr>
              <a:t> </a:t>
            </a:r>
            <a:endParaRPr lang="en-US" sz="2400" b="1" dirty="0">
              <a:solidFill>
                <a:srgbClr val="001746"/>
              </a:solidFill>
            </a:endParaRPr>
          </a:p>
        </p:txBody>
      </p:sp>
      <p:sp>
        <p:nvSpPr>
          <p:cNvPr id="16" name="Star: 10 Points 15">
            <a:extLst>
              <a:ext uri="{FF2B5EF4-FFF2-40B4-BE49-F238E27FC236}">
                <a16:creationId xmlns:a16="http://schemas.microsoft.com/office/drawing/2014/main" id="{C9DDC6EF-425E-59CA-3E87-4020E4D27C29}"/>
              </a:ext>
            </a:extLst>
          </p:cNvPr>
          <p:cNvSpPr/>
          <p:nvPr/>
        </p:nvSpPr>
        <p:spPr>
          <a:xfrm>
            <a:off x="1637010" y="3016573"/>
            <a:ext cx="685151" cy="738664"/>
          </a:xfrm>
          <a:prstGeom prst="star10">
            <a:avLst/>
          </a:prstGeom>
          <a:gradFill>
            <a:gsLst>
              <a:gs pos="50000">
                <a:srgbClr val="934E9B"/>
              </a:gs>
              <a:gs pos="0">
                <a:srgbClr val="00B0F0"/>
              </a:gs>
              <a:gs pos="74000">
                <a:srgbClr val="FB095F"/>
              </a:gs>
              <a:gs pos="83000">
                <a:srgbClr val="FB095F"/>
              </a:gs>
              <a:gs pos="100000">
                <a:srgbClr val="FB095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47F02-A100-3B44-0A27-3C20312E66D9}"/>
              </a:ext>
            </a:extLst>
          </p:cNvPr>
          <p:cNvSpPr txBox="1"/>
          <p:nvPr/>
        </p:nvSpPr>
        <p:spPr>
          <a:xfrm>
            <a:off x="1507896" y="3153569"/>
            <a:ext cx="9433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FY25</a:t>
            </a:r>
          </a:p>
          <a:p>
            <a:pPr algn="ctr"/>
            <a:r>
              <a:rPr lang="en-US" sz="1400" b="1" dirty="0">
                <a:solidFill>
                  <a:srgbClr val="001746"/>
                </a:solidFill>
              </a:rPr>
              <a:t> </a:t>
            </a:r>
            <a:r>
              <a:rPr lang="en-US" sz="1100" b="1" dirty="0">
                <a:solidFill>
                  <a:srgbClr val="001746"/>
                </a:solidFill>
              </a:rPr>
              <a:t>Medtronic</a:t>
            </a:r>
            <a:endParaRPr lang="en-US" sz="1600" b="1" dirty="0">
              <a:solidFill>
                <a:srgbClr val="001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ass Votive Candle Holders">
            <a:extLst>
              <a:ext uri="{FF2B5EF4-FFF2-40B4-BE49-F238E27FC236}">
                <a16:creationId xmlns:a16="http://schemas.microsoft.com/office/drawing/2014/main" id="{0F1A152E-EC29-7C52-5E77-D8DD0F9F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8" y="1628245"/>
            <a:ext cx="2051967" cy="198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stairs-lighting - The Foodie Hub">
            <a:extLst>
              <a:ext uri="{FF2B5EF4-FFF2-40B4-BE49-F238E27FC236}">
                <a16:creationId xmlns:a16="http://schemas.microsoft.com/office/drawing/2014/main" id="{623240F6-4236-6A90-8349-94B2EB4D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406" y="3654689"/>
            <a:ext cx="1263107" cy="8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7 Best images about Fundraising Dinner Decorations on Pinterest ...">
            <a:extLst>
              <a:ext uri="{FF2B5EF4-FFF2-40B4-BE49-F238E27FC236}">
                <a16:creationId xmlns:a16="http://schemas.microsoft.com/office/drawing/2014/main" id="{7614FF1E-4C7A-5839-9C93-20FD22A7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7" y="3654689"/>
            <a:ext cx="1746763" cy="15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Journeyl around the world Stock Vector Image by ©olegtoka1967 #113758590">
            <a:extLst>
              <a:ext uri="{FF2B5EF4-FFF2-40B4-BE49-F238E27FC236}">
                <a16:creationId xmlns:a16="http://schemas.microsoft.com/office/drawing/2014/main" id="{8E1DCBBF-E415-FAEC-03D8-D68F79FEC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6155" y="489155"/>
            <a:ext cx="3092245" cy="30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Journeyl around the world Stock Vector Image by ©olegtoka1967 #113758590">
            <a:extLst>
              <a:ext uri="{FF2B5EF4-FFF2-40B4-BE49-F238E27FC236}">
                <a16:creationId xmlns:a16="http://schemas.microsoft.com/office/drawing/2014/main" id="{FBEED354-F692-85E6-CC5F-6867E1AF76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2458"/>
            <a:ext cx="3583858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8" name="Picture 14" descr="Solution for business related Tent Cards, banners and signs | Giant ...">
            <a:extLst>
              <a:ext uri="{FF2B5EF4-FFF2-40B4-BE49-F238E27FC236}">
                <a16:creationId xmlns:a16="http://schemas.microsoft.com/office/drawing/2014/main" id="{E0E9B24C-35C3-8308-6CF6-F95C3FE6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13" y="3728217"/>
            <a:ext cx="2305218" cy="20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98F124E-0EB4-AFB4-75AE-F8B3BADB2410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618B6-B017-A902-5867-F607E4A50FBD}"/>
              </a:ext>
            </a:extLst>
          </p:cNvPr>
          <p:cNvSpPr/>
          <p:nvPr/>
        </p:nvSpPr>
        <p:spPr>
          <a:xfrm>
            <a:off x="1209135" y="685799"/>
            <a:ext cx="6341804" cy="78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F0580-92F8-4D5A-58B1-BC83F1715A55}"/>
              </a:ext>
            </a:extLst>
          </p:cNvPr>
          <p:cNvSpPr/>
          <p:nvPr/>
        </p:nvSpPr>
        <p:spPr>
          <a:xfrm>
            <a:off x="4365523" y="6381135"/>
            <a:ext cx="7826477" cy="476865"/>
          </a:xfrm>
          <a:prstGeom prst="rect">
            <a:avLst/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03A4D2-4C54-AADA-3F93-C16AC65BD999}"/>
              </a:ext>
            </a:extLst>
          </p:cNvPr>
          <p:cNvSpPr/>
          <p:nvPr/>
        </p:nvSpPr>
        <p:spPr>
          <a:xfrm rot="5400000">
            <a:off x="8781523" y="5637133"/>
            <a:ext cx="1257298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9E038-AC10-9467-A520-949797C9EA44}"/>
              </a:ext>
            </a:extLst>
          </p:cNvPr>
          <p:cNvSpPr txBox="1"/>
          <p:nvPr/>
        </p:nvSpPr>
        <p:spPr>
          <a:xfrm>
            <a:off x="2451273" y="415866"/>
            <a:ext cx="509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latin typeface="Calisto MT" panose="02040603050505030304" pitchFamily="18" charset="0"/>
              </a:rPr>
              <a:t>WELCOME- EXPERIENCE – GOAN THEME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5E358-9973-746E-516E-041A48EC4408}"/>
              </a:ext>
            </a:extLst>
          </p:cNvPr>
          <p:cNvSpPr txBox="1"/>
          <p:nvPr/>
        </p:nvSpPr>
        <p:spPr>
          <a:xfrm>
            <a:off x="398417" y="2585249"/>
            <a:ext cx="3853543" cy="434935"/>
          </a:xfrm>
          <a:prstGeom prst="roundRect">
            <a:avLst>
              <a:gd name="adj" fmla="val 14786"/>
            </a:avLst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Check-in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10BC6-860A-CC70-DF3B-4A754F63E306}"/>
              </a:ext>
            </a:extLst>
          </p:cNvPr>
          <p:cNvSpPr txBox="1"/>
          <p:nvPr/>
        </p:nvSpPr>
        <p:spPr>
          <a:xfrm>
            <a:off x="398417" y="3151307"/>
            <a:ext cx="3853543" cy="434935"/>
          </a:xfrm>
          <a:prstGeom prst="roundRect">
            <a:avLst>
              <a:gd name="adj" fmla="val 14786"/>
            </a:avLst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Collaterals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DBD9D-1BD2-A33A-2F1D-2EDEC7674FB0}"/>
              </a:ext>
            </a:extLst>
          </p:cNvPr>
          <p:cNvSpPr txBox="1"/>
          <p:nvPr/>
        </p:nvSpPr>
        <p:spPr>
          <a:xfrm>
            <a:off x="398417" y="3683420"/>
            <a:ext cx="3853543" cy="434935"/>
          </a:xfrm>
          <a:prstGeom prst="roundRect">
            <a:avLst>
              <a:gd name="adj" fmla="val 14786"/>
            </a:avLst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Goodies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8F160-AD81-669D-2FCF-B3BF9035F594}"/>
              </a:ext>
            </a:extLst>
          </p:cNvPr>
          <p:cNvSpPr txBox="1"/>
          <p:nvPr/>
        </p:nvSpPr>
        <p:spPr>
          <a:xfrm>
            <a:off x="398417" y="4222400"/>
            <a:ext cx="3853543" cy="434935"/>
          </a:xfrm>
          <a:prstGeom prst="roundRect">
            <a:avLst>
              <a:gd name="adj" fmla="val 14786"/>
            </a:avLst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Welcome Musicians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74180-FB8B-9BDD-8B02-1A0F6B214302}"/>
              </a:ext>
            </a:extLst>
          </p:cNvPr>
          <p:cNvSpPr txBox="1"/>
          <p:nvPr/>
        </p:nvSpPr>
        <p:spPr>
          <a:xfrm>
            <a:off x="398417" y="4777811"/>
            <a:ext cx="3853543" cy="434935"/>
          </a:xfrm>
          <a:prstGeom prst="roundRect">
            <a:avLst>
              <a:gd name="adj" fmla="val 14786"/>
            </a:avLst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Welcome Engagements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pic>
        <p:nvPicPr>
          <p:cNvPr id="15" name="Picture 4" descr="Federcap | Freepik">
            <a:extLst>
              <a:ext uri="{FF2B5EF4-FFF2-40B4-BE49-F238E27FC236}">
                <a16:creationId xmlns:a16="http://schemas.microsoft.com/office/drawing/2014/main" id="{F6FEFF73-416F-D054-63A0-90AB9F71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795" y="1317831"/>
            <a:ext cx="4135236" cy="23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ur colur or Black and white Glossy Paper Pamphlet at Rs 1.5/piece in ...">
            <a:extLst>
              <a:ext uri="{FF2B5EF4-FFF2-40B4-BE49-F238E27FC236}">
                <a16:creationId xmlns:a16="http://schemas.microsoft.com/office/drawing/2014/main" id="{168E6558-D794-5211-0713-7C129A96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20572" y="3728217"/>
            <a:ext cx="1483886" cy="148388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45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ok Brazilian Dancers- Hire Brazilian Show | Scarlett Entertainment">
            <a:extLst>
              <a:ext uri="{FF2B5EF4-FFF2-40B4-BE49-F238E27FC236}">
                <a16:creationId xmlns:a16="http://schemas.microsoft.com/office/drawing/2014/main" id="{A2C0B4ED-A38C-0057-EF26-836EA0A1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1" y="1972528"/>
            <a:ext cx="6843250" cy="38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4B583BDE-EEAB-CBDF-C099-75D1C2040875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7D721-B504-5FB7-6854-5C84DC283836}"/>
              </a:ext>
            </a:extLst>
          </p:cNvPr>
          <p:cNvSpPr/>
          <p:nvPr/>
        </p:nvSpPr>
        <p:spPr>
          <a:xfrm>
            <a:off x="1209135" y="685799"/>
            <a:ext cx="6341804" cy="78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C7B3D-2643-C0E7-8E32-9284BBF4625C}"/>
              </a:ext>
            </a:extLst>
          </p:cNvPr>
          <p:cNvSpPr txBox="1"/>
          <p:nvPr/>
        </p:nvSpPr>
        <p:spPr>
          <a:xfrm>
            <a:off x="2451273" y="415866"/>
            <a:ext cx="509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latin typeface="Calisto MT" panose="02040603050505030304" pitchFamily="18" charset="0"/>
              </a:rPr>
              <a:t>WELCOME- EXPERIENCE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DE929-9B4E-A6D7-3604-722B6CFBCA64}"/>
              </a:ext>
            </a:extLst>
          </p:cNvPr>
          <p:cNvSpPr txBox="1"/>
          <p:nvPr/>
        </p:nvSpPr>
        <p:spPr>
          <a:xfrm>
            <a:off x="2560320" y="6026635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Welcome Serenaders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6D4E6-AF80-6102-11B0-73DE3EA8669B}"/>
              </a:ext>
            </a:extLst>
          </p:cNvPr>
          <p:cNvSpPr txBox="1"/>
          <p:nvPr/>
        </p:nvSpPr>
        <p:spPr>
          <a:xfrm>
            <a:off x="7669161" y="6006431"/>
            <a:ext cx="321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Coconut Juice with Logo print</a:t>
            </a:r>
            <a:endParaRPr lang="en-IN" b="1" dirty="0">
              <a:latin typeface="Calisto MT" panose="02040603050505030304" pitchFamily="18" charset="0"/>
            </a:endParaRPr>
          </a:p>
        </p:txBody>
      </p:sp>
      <p:pic>
        <p:nvPicPr>
          <p:cNvPr id="1032" name="Picture 8" descr="Coconut Lime Gin Fizz | builicious Types Of Alcoholic Drinks, Boozy ...">
            <a:extLst>
              <a:ext uri="{FF2B5EF4-FFF2-40B4-BE49-F238E27FC236}">
                <a16:creationId xmlns:a16="http://schemas.microsoft.com/office/drawing/2014/main" id="{00F40918-87D7-B035-4C62-A4A61B47F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99" y="1972528"/>
            <a:ext cx="2977124" cy="38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70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u at Ikan Bakar Stasiun restaurant, Semarang">
            <a:extLst>
              <a:ext uri="{FF2B5EF4-FFF2-40B4-BE49-F238E27FC236}">
                <a16:creationId xmlns:a16="http://schemas.microsoft.com/office/drawing/2014/main" id="{5888FED6-42C2-9C58-E82E-02060264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814" y="392519"/>
            <a:ext cx="3036481" cy="303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an Fish Curry - Traditional Indian Recipe | 196 flavors">
            <a:extLst>
              <a:ext uri="{FF2B5EF4-FFF2-40B4-BE49-F238E27FC236}">
                <a16:creationId xmlns:a16="http://schemas.microsoft.com/office/drawing/2014/main" id="{4B883BC4-0CAA-3F56-E146-067653B1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539" y="609599"/>
            <a:ext cx="2189869" cy="218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ya Chunks Fry - Healthy &amp; Easy Soybean Recipe | Ruchi's Kitchen ...">
            <a:extLst>
              <a:ext uri="{FF2B5EF4-FFF2-40B4-BE49-F238E27FC236}">
                <a16:creationId xmlns:a16="http://schemas.microsoft.com/office/drawing/2014/main" id="{13B200EC-278C-261A-7F76-82E97447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65" y="1485569"/>
            <a:ext cx="2255308" cy="126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an Fish Curry Recipe - A Recipe for Goan Fish Curry | Hank Shaw">
            <a:extLst>
              <a:ext uri="{FF2B5EF4-FFF2-40B4-BE49-F238E27FC236}">
                <a16:creationId xmlns:a16="http://schemas.microsoft.com/office/drawing/2014/main" id="{C40C43A1-36CB-0B67-D973-00926B6B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950" y="3894151"/>
            <a:ext cx="244745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getarian Mushroom Bolognese Recipe - Cook's Hideout">
            <a:extLst>
              <a:ext uri="{FF2B5EF4-FFF2-40B4-BE49-F238E27FC236}">
                <a16:creationId xmlns:a16="http://schemas.microsoft.com/office/drawing/2014/main" id="{2747D89B-4CDB-F098-5A48-F831C8114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87" y="3662129"/>
            <a:ext cx="1973172" cy="288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AF250F6-C67A-D372-007A-88D9C09F7A8E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Top ten Must Try dishes in Goa - Tripoto">
            <a:extLst>
              <a:ext uri="{FF2B5EF4-FFF2-40B4-BE49-F238E27FC236}">
                <a16:creationId xmlns:a16="http://schemas.microsoft.com/office/drawing/2014/main" id="{AD0DDAC2-3BE9-DAA8-3A17-8FA07605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9" y="3247524"/>
            <a:ext cx="2671058" cy="333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ok Mitin Upadhyay: Contact for Concert &amp; Show Price">
            <a:extLst>
              <a:ext uri="{FF2B5EF4-FFF2-40B4-BE49-F238E27FC236}">
                <a16:creationId xmlns:a16="http://schemas.microsoft.com/office/drawing/2014/main" id="{EAC5EB83-EA06-B717-A257-271958D5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43" y="2179022"/>
            <a:ext cx="2035891" cy="20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ok Dilruba Pandey: Contact for Latest Concert &amp; Show Price">
            <a:extLst>
              <a:ext uri="{FF2B5EF4-FFF2-40B4-BE49-F238E27FC236}">
                <a16:creationId xmlns:a16="http://schemas.microsoft.com/office/drawing/2014/main" id="{A960E2AB-3C62-C3E3-58B6-FCAC16E76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7" r="25570"/>
          <a:stretch/>
        </p:blipFill>
        <p:spPr bwMode="auto">
          <a:xfrm flipH="1">
            <a:off x="4960679" y="2175735"/>
            <a:ext cx="1514170" cy="20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gela Rebello - Video Wishes">
            <a:extLst>
              <a:ext uri="{FF2B5EF4-FFF2-40B4-BE49-F238E27FC236}">
                <a16:creationId xmlns:a16="http://schemas.microsoft.com/office/drawing/2014/main" id="{24510A79-EA3F-F193-9B83-162D585C8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r="20666"/>
          <a:stretch/>
        </p:blipFill>
        <p:spPr bwMode="auto">
          <a:xfrm flipH="1">
            <a:off x="8259095" y="2179022"/>
            <a:ext cx="1967065" cy="210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74E73FF-A4E5-DC8E-9181-EE7B85142565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F9044-86FC-3A03-FA11-75C0747604AB}"/>
              </a:ext>
            </a:extLst>
          </p:cNvPr>
          <p:cNvSpPr/>
          <p:nvPr/>
        </p:nvSpPr>
        <p:spPr>
          <a:xfrm>
            <a:off x="1209135" y="685799"/>
            <a:ext cx="6341804" cy="78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54CA5-CE21-A5A6-08CB-79B674C379EE}"/>
              </a:ext>
            </a:extLst>
          </p:cNvPr>
          <p:cNvSpPr txBox="1"/>
          <p:nvPr/>
        </p:nvSpPr>
        <p:spPr>
          <a:xfrm>
            <a:off x="2451273" y="415866"/>
            <a:ext cx="509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latin typeface="Calisto MT" panose="02040603050505030304" pitchFamily="18" charset="0"/>
              </a:rPr>
              <a:t>EMCEE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2C571-9C64-FC48-F941-6E81D7EB014A}"/>
              </a:ext>
            </a:extLst>
          </p:cNvPr>
          <p:cNvSpPr txBox="1"/>
          <p:nvPr/>
        </p:nvSpPr>
        <p:spPr>
          <a:xfrm>
            <a:off x="634459" y="4632142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Mitin Upadhyay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BFB8B-7F59-EBD2-24E8-5A2B73E9428D}"/>
              </a:ext>
            </a:extLst>
          </p:cNvPr>
          <p:cNvSpPr txBox="1"/>
          <p:nvPr/>
        </p:nvSpPr>
        <p:spPr>
          <a:xfrm>
            <a:off x="7831672" y="4632142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Angela Rebello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30264-FCEF-532A-00EA-0ACC859F20D8}"/>
              </a:ext>
            </a:extLst>
          </p:cNvPr>
          <p:cNvSpPr txBox="1"/>
          <p:nvPr/>
        </p:nvSpPr>
        <p:spPr>
          <a:xfrm>
            <a:off x="4193735" y="4632142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Dilruba Pandey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90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j Royalty-Free Images, Stock Photos &amp; Pictures | Shutterstock">
            <a:extLst>
              <a:ext uri="{FF2B5EF4-FFF2-40B4-BE49-F238E27FC236}">
                <a16:creationId xmlns:a16="http://schemas.microsoft.com/office/drawing/2014/main" id="{E79747B2-E91D-956F-F647-229B70EDC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/>
          <a:stretch/>
        </p:blipFill>
        <p:spPr bwMode="auto">
          <a:xfrm>
            <a:off x="946355" y="1769804"/>
            <a:ext cx="4908144" cy="30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 Perisha - Delhi NCR | Price &amp; Reviews">
            <a:extLst>
              <a:ext uri="{FF2B5EF4-FFF2-40B4-BE49-F238E27FC236}">
                <a16:creationId xmlns:a16="http://schemas.microsoft.com/office/drawing/2014/main" id="{0C1D0A0A-90AD-4942-62E9-E1D956B7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37" y="1769804"/>
            <a:ext cx="4716808" cy="30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868C7F2C-CD12-BD69-79D2-87127F9A80CF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7748E-77D8-8230-6CD5-3265017A7E5D}"/>
              </a:ext>
            </a:extLst>
          </p:cNvPr>
          <p:cNvSpPr/>
          <p:nvPr/>
        </p:nvSpPr>
        <p:spPr>
          <a:xfrm>
            <a:off x="1209135" y="685799"/>
            <a:ext cx="6341804" cy="78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AF153-B03A-3B42-3350-4188AF33BC93}"/>
              </a:ext>
            </a:extLst>
          </p:cNvPr>
          <p:cNvSpPr txBox="1"/>
          <p:nvPr/>
        </p:nvSpPr>
        <p:spPr>
          <a:xfrm>
            <a:off x="2451273" y="415866"/>
            <a:ext cx="509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latin typeface="Calisto MT" panose="02040603050505030304" pitchFamily="18" charset="0"/>
              </a:rPr>
              <a:t>DJ OPTIONS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2C0A9-6002-DB16-E3B3-1FA08BCC851D}"/>
              </a:ext>
            </a:extLst>
          </p:cNvPr>
          <p:cNvSpPr txBox="1"/>
          <p:nvPr/>
        </p:nvSpPr>
        <p:spPr>
          <a:xfrm>
            <a:off x="1804497" y="5084425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DJ Harder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2C425-3DAA-28C9-4DEC-AAEDDF65D160}"/>
              </a:ext>
            </a:extLst>
          </p:cNvPr>
          <p:cNvSpPr txBox="1"/>
          <p:nvPr/>
        </p:nvSpPr>
        <p:spPr>
          <a:xfrm>
            <a:off x="7339445" y="5084425"/>
            <a:ext cx="304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sto MT" panose="02040603050505030304" pitchFamily="18" charset="0"/>
              </a:rPr>
              <a:t>DJ Perisha</a:t>
            </a:r>
            <a:endParaRPr lang="en-IN" sz="2000" b="1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2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Kathak Rockers">
            <a:extLst>
              <a:ext uri="{FF2B5EF4-FFF2-40B4-BE49-F238E27FC236}">
                <a16:creationId xmlns:a16="http://schemas.microsoft.com/office/drawing/2014/main" id="{C718587E-B56D-56CD-0E7D-B70E403B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120"/>
            <a:ext cx="5269475" cy="52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on't miss performances by Kathak Rockers at Gold Reef City | Comaro ...">
            <a:extLst>
              <a:ext uri="{FF2B5EF4-FFF2-40B4-BE49-F238E27FC236}">
                <a16:creationId xmlns:a16="http://schemas.microsoft.com/office/drawing/2014/main" id="{61462A5F-D0EE-1813-70AD-5E9A36F0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5" b="6166"/>
          <a:stretch/>
        </p:blipFill>
        <p:spPr bwMode="auto">
          <a:xfrm>
            <a:off x="4873825" y="1477022"/>
            <a:ext cx="6777400" cy="44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4B7F194-07FE-8DB4-43AD-EFAE7B160374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D07F-09B9-90A2-04EB-466950ABD25D}"/>
              </a:ext>
            </a:extLst>
          </p:cNvPr>
          <p:cNvSpPr/>
          <p:nvPr/>
        </p:nvSpPr>
        <p:spPr>
          <a:xfrm>
            <a:off x="1209135" y="685799"/>
            <a:ext cx="6341804" cy="78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C8322-7320-343C-7BC0-ED0E8BEA5EA6}"/>
              </a:ext>
            </a:extLst>
          </p:cNvPr>
          <p:cNvSpPr txBox="1"/>
          <p:nvPr/>
        </p:nvSpPr>
        <p:spPr>
          <a:xfrm>
            <a:off x="2451273" y="415866"/>
            <a:ext cx="509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spc="300" dirty="0">
                <a:latin typeface="Calisto MT" panose="02040603050505030304" pitchFamily="18" charset="0"/>
              </a:rPr>
              <a:t>KATHAK ROCKERS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B2F30-2BF5-1AD6-AD59-66D4ECA5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6F4A07-D29F-DD04-2878-E71CC5280B52}"/>
              </a:ext>
            </a:extLst>
          </p:cNvPr>
          <p:cNvSpPr/>
          <p:nvPr/>
        </p:nvSpPr>
        <p:spPr>
          <a:xfrm>
            <a:off x="1480457" y="685801"/>
            <a:ext cx="3853543" cy="141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4DCD96D0-6641-3D44-6661-C8675891800D}"/>
              </a:ext>
            </a:extLst>
          </p:cNvPr>
          <p:cNvSpPr/>
          <p:nvPr/>
        </p:nvSpPr>
        <p:spPr>
          <a:xfrm rot="5400000">
            <a:off x="-1768930" y="1768930"/>
            <a:ext cx="6858002" cy="3320141"/>
          </a:xfrm>
          <a:prstGeom prst="round2SameRect">
            <a:avLst>
              <a:gd name="adj1" fmla="val 5653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335D7-DDE9-C7F7-88B0-AD154297C041}"/>
              </a:ext>
            </a:extLst>
          </p:cNvPr>
          <p:cNvSpPr/>
          <p:nvPr/>
        </p:nvSpPr>
        <p:spPr>
          <a:xfrm>
            <a:off x="6226629" y="6193971"/>
            <a:ext cx="5965369" cy="664029"/>
          </a:xfrm>
          <a:prstGeom prst="rect">
            <a:avLst/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9E2C4-8FF5-4498-3915-22610B932828}"/>
              </a:ext>
            </a:extLst>
          </p:cNvPr>
          <p:cNvSpPr/>
          <p:nvPr/>
        </p:nvSpPr>
        <p:spPr>
          <a:xfrm rot="5400000">
            <a:off x="10757807" y="5521780"/>
            <a:ext cx="1257298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ABE8A-FC81-317E-8717-B1051E1762D1}"/>
              </a:ext>
            </a:extLst>
          </p:cNvPr>
          <p:cNvSpPr txBox="1"/>
          <p:nvPr/>
        </p:nvSpPr>
        <p:spPr>
          <a:xfrm>
            <a:off x="1110344" y="1107953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A. MAILERS</a:t>
            </a:r>
            <a:endParaRPr lang="en-IN" sz="2000" b="1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78DC7-652B-2609-F722-75FD7D5E9EE9}"/>
              </a:ext>
            </a:extLst>
          </p:cNvPr>
          <p:cNvSpPr txBox="1"/>
          <p:nvPr/>
        </p:nvSpPr>
        <p:spPr>
          <a:xfrm>
            <a:off x="2242457" y="1734298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Block Your Date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6B204-3D43-D1E3-1BED-18CBBB3ACFF8}"/>
              </a:ext>
            </a:extLst>
          </p:cNvPr>
          <p:cNvSpPr txBox="1"/>
          <p:nvPr/>
        </p:nvSpPr>
        <p:spPr>
          <a:xfrm>
            <a:off x="2242457" y="2300356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Destination Reveal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00762-561E-F9B8-E82C-97B984DEC48F}"/>
              </a:ext>
            </a:extLst>
          </p:cNvPr>
          <p:cNvSpPr txBox="1"/>
          <p:nvPr/>
        </p:nvSpPr>
        <p:spPr>
          <a:xfrm>
            <a:off x="2242457" y="2832469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Engagement / Excitement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72946-B6FB-E57D-8C99-3DFA7636941C}"/>
              </a:ext>
            </a:extLst>
          </p:cNvPr>
          <p:cNvSpPr txBox="1"/>
          <p:nvPr/>
        </p:nvSpPr>
        <p:spPr>
          <a:xfrm>
            <a:off x="2242457" y="3371449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Countdown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76C6F-B7B0-EF24-B59E-D1C763C034E9}"/>
              </a:ext>
            </a:extLst>
          </p:cNvPr>
          <p:cNvSpPr txBox="1"/>
          <p:nvPr/>
        </p:nvSpPr>
        <p:spPr>
          <a:xfrm>
            <a:off x="2242457" y="3926860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GIF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AC386-FF77-706D-525A-C8ACDF048146}"/>
              </a:ext>
            </a:extLst>
          </p:cNvPr>
          <p:cNvSpPr txBox="1"/>
          <p:nvPr/>
        </p:nvSpPr>
        <p:spPr>
          <a:xfrm>
            <a:off x="2242457" y="4471145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Activity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98314-345C-E31C-459C-3BF1DA04B0B4}"/>
              </a:ext>
            </a:extLst>
          </p:cNvPr>
          <p:cNvSpPr txBox="1"/>
          <p:nvPr/>
        </p:nvSpPr>
        <p:spPr>
          <a:xfrm>
            <a:off x="2242457" y="5029448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Video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DBF48-FAEE-E98D-2E60-7BF9C286E736}"/>
              </a:ext>
            </a:extLst>
          </p:cNvPr>
          <p:cNvSpPr txBox="1"/>
          <p:nvPr/>
        </p:nvSpPr>
        <p:spPr>
          <a:xfrm>
            <a:off x="2242457" y="5587751"/>
            <a:ext cx="3853543" cy="434935"/>
          </a:xfrm>
          <a:prstGeom prst="roundRect">
            <a:avLst>
              <a:gd name="adj" fmla="val 14786"/>
            </a:avLst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         </a:t>
            </a:r>
            <a:r>
              <a:rPr lang="en-US" dirty="0">
                <a:latin typeface="Baskerville Old Face" panose="02020602080505020303" pitchFamily="18" charset="0"/>
              </a:rPr>
              <a:t>Pack Your Bag Mailer</a:t>
            </a:r>
            <a:endParaRPr lang="en-IN" sz="2000" dirty="0">
              <a:latin typeface="Baskerville Old Face" panose="020206020805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1AEB7-2722-3E79-D92E-BD3FD10B797C}"/>
              </a:ext>
            </a:extLst>
          </p:cNvPr>
          <p:cNvSpPr txBox="1"/>
          <p:nvPr/>
        </p:nvSpPr>
        <p:spPr>
          <a:xfrm>
            <a:off x="2705100" y="40395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PRE - EVENT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5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8A9394-984A-8815-B21A-5D1C56ADF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52554" y="617810"/>
            <a:ext cx="9852902" cy="5597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42D146-C39F-2524-D109-ADD9A1F72B2C}"/>
              </a:ext>
            </a:extLst>
          </p:cNvPr>
          <p:cNvSpPr txBox="1"/>
          <p:nvPr/>
        </p:nvSpPr>
        <p:spPr>
          <a:xfrm>
            <a:off x="1251190" y="1387250"/>
            <a:ext cx="385420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F2E"/>
                </a:solidFill>
                <a:latin typeface="Forte" panose="03060902040502070203" pitchFamily="66" charset="0"/>
              </a:rPr>
              <a:t>GET READY TO </a:t>
            </a:r>
          </a:p>
          <a:p>
            <a:r>
              <a:rPr lang="en-US" sz="2400" b="1" dirty="0">
                <a:solidFill>
                  <a:srgbClr val="000F2E"/>
                </a:solidFill>
                <a:latin typeface="Forte" panose="03060902040502070203" pitchFamily="66" charset="0"/>
              </a:rPr>
              <a:t>JOIN THE EPITOME OF </a:t>
            </a:r>
          </a:p>
          <a:p>
            <a:r>
              <a:rPr lang="en-US" sz="2400" b="1" dirty="0">
                <a:solidFill>
                  <a:srgbClr val="000F2E"/>
                </a:solidFill>
                <a:latin typeface="Forte" panose="03060902040502070203" pitchFamily="66" charset="0"/>
              </a:rPr>
              <a:t>LUXURY AT GRAND HYATT</a:t>
            </a:r>
          </a:p>
          <a:p>
            <a:endParaRPr lang="en-US" dirty="0"/>
          </a:p>
          <a:p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A friendly reminder:</a:t>
            </a:r>
          </a:p>
          <a:p>
            <a:r>
              <a:rPr lang="en-IN" dirty="0">
                <a:latin typeface="MS PGothic" panose="020B0600070205080204" pitchFamily="34" charset="-128"/>
                <a:ea typeface="MS PGothic" panose="020B0600070205080204" pitchFamily="34" charset="-128"/>
              </a:rPr>
              <a:t>There are additional accommodation charges for prolonged stays beyond the event at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  <a:ea typeface="MS PGothic" panose="020B0600070205080204" pitchFamily="34" charset="-128"/>
              </a:rPr>
              <a:t>Grand Hyatt Goa </a:t>
            </a:r>
            <a:r>
              <a:rPr lang="en-IN" dirty="0">
                <a:latin typeface="MS PGothic" panose="020B0600070205080204" pitchFamily="34" charset="-128"/>
                <a:ea typeface="MS PGothic" panose="020B0600070205080204" pitchFamily="34" charset="-128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Log">
                <a:extLst>
                  <a:ext uri="{FF2B5EF4-FFF2-40B4-BE49-F238E27FC236}">
                    <a16:creationId xmlns:a16="http://schemas.microsoft.com/office/drawing/2014/main" id="{D277FDEE-07DD-BA05-B646-47FAB7445B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211389"/>
                  </p:ext>
                </p:extLst>
              </p:nvPr>
            </p:nvGraphicFramePr>
            <p:xfrm>
              <a:off x="1722762" y="5033047"/>
              <a:ext cx="2350253" cy="11239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50253" cy="1123906"/>
                    </a:xfrm>
                    <a:prstGeom prst="rect">
                      <a:avLst/>
                    </a:prstGeom>
                  </am3d:spPr>
                  <am3d:camera>
                    <am3d:pos x="0" y="0" z="51085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82534" d="1000000"/>
                    <am3d:preTrans dx="-177015" dy="-5451789" dz="-1648469"/>
                    <am3d:scale>
                      <am3d:sx n="1000000" d="1000000"/>
                      <am3d:sy n="1000000" d="1000000"/>
                      <am3d:sz n="1000000" d="1000000"/>
                    </am3d:scale>
                    <am3d:rot ax="2516238" ay="-3201282" az="-214715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002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Log">
                <a:extLst>
                  <a:ext uri="{FF2B5EF4-FFF2-40B4-BE49-F238E27FC236}">
                    <a16:creationId xmlns:a16="http://schemas.microsoft.com/office/drawing/2014/main" id="{D277FDEE-07DD-BA05-B646-47FAB7445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2762" y="5033047"/>
                <a:ext cx="2350253" cy="1123906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E38F542-33CD-6FCE-86CA-56A3C7398CC7}"/>
              </a:ext>
            </a:extLst>
          </p:cNvPr>
          <p:cNvSpPr txBox="1"/>
          <p:nvPr/>
        </p:nvSpPr>
        <p:spPr>
          <a:xfrm rot="20863862">
            <a:off x="2025781" y="5394945"/>
            <a:ext cx="1744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5</a:t>
            </a:r>
            <a:r>
              <a:rPr lang="en-US" sz="2000" b="1" baseline="30000" dirty="0">
                <a:solidFill>
                  <a:schemeClr val="bg1"/>
                </a:solidFill>
              </a:rPr>
              <a:t>th</a:t>
            </a:r>
            <a:r>
              <a:rPr lang="en-US" sz="2000" b="1" dirty="0">
                <a:solidFill>
                  <a:schemeClr val="bg1"/>
                </a:solidFill>
              </a:rPr>
              <a:t>-7</a:t>
            </a:r>
            <a:r>
              <a:rPr lang="en-US" sz="2000" b="1" baseline="30000" dirty="0">
                <a:solidFill>
                  <a:schemeClr val="bg1"/>
                </a:solidFill>
              </a:rPr>
              <a:t>th</a:t>
            </a:r>
            <a:r>
              <a:rPr lang="en-US" sz="2000" b="1" dirty="0">
                <a:solidFill>
                  <a:schemeClr val="bg1"/>
                </a:solidFill>
              </a:rPr>
              <a:t> AUG’24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31CA3-4245-B6ED-90BB-9360F9247BA6}"/>
              </a:ext>
            </a:extLst>
          </p:cNvPr>
          <p:cNvSpPr txBox="1"/>
          <p:nvPr/>
        </p:nvSpPr>
        <p:spPr>
          <a:xfrm>
            <a:off x="0" y="0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Reference Mailer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257FAD-C307-1DF7-B42F-DDBF980CB3CF}"/>
              </a:ext>
            </a:extLst>
          </p:cNvPr>
          <p:cNvSpPr/>
          <p:nvPr/>
        </p:nvSpPr>
        <p:spPr>
          <a:xfrm>
            <a:off x="3647768" y="0"/>
            <a:ext cx="4896465" cy="685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EE242-224B-FF69-58D2-E7567919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69" y="0"/>
            <a:ext cx="4404850" cy="6858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28C28-AC03-164B-CA5B-115C5E08A464}"/>
              </a:ext>
            </a:extLst>
          </p:cNvPr>
          <p:cNvSpPr txBox="1"/>
          <p:nvPr/>
        </p:nvSpPr>
        <p:spPr>
          <a:xfrm>
            <a:off x="4404854" y="1062392"/>
            <a:ext cx="2890682" cy="380048"/>
          </a:xfrm>
          <a:prstGeom prst="leftRightArrow">
            <a:avLst>
              <a:gd name="adj1" fmla="val 96784"/>
              <a:gd name="adj2" fmla="val 39279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C980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TOUCH DOWN AND BRACE YOURSELF</a:t>
            </a:r>
          </a:p>
          <a:p>
            <a:pPr algn="ctr"/>
            <a:r>
              <a:rPr lang="en-US" sz="900" b="1" dirty="0">
                <a:solidFill>
                  <a:srgbClr val="FC980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 AN EXCITING JOURNEY AHEAD!</a:t>
            </a:r>
            <a:endParaRPr lang="en-US" sz="600" b="1" dirty="0">
              <a:solidFill>
                <a:srgbClr val="FC9804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97821-6686-7C39-1109-8A2D59F8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0586" y="2231923"/>
            <a:ext cx="173361" cy="44441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Airplane">
                <a:extLst>
                  <a:ext uri="{FF2B5EF4-FFF2-40B4-BE49-F238E27FC236}">
                    <a16:creationId xmlns:a16="http://schemas.microsoft.com/office/drawing/2014/main" id="{A8BD81B0-C441-15A4-215A-ADB02D78F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91134"/>
                  </p:ext>
                </p:extLst>
              </p:nvPr>
            </p:nvGraphicFramePr>
            <p:xfrm>
              <a:off x="4551656" y="1759785"/>
              <a:ext cx="811218" cy="9404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11218" cy="940432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60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Airplane">
                <a:extLst>
                  <a:ext uri="{FF2B5EF4-FFF2-40B4-BE49-F238E27FC236}">
                    <a16:creationId xmlns:a16="http://schemas.microsoft.com/office/drawing/2014/main" id="{A8BD81B0-C441-15A4-215A-ADB02D78F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1656" y="1759785"/>
                <a:ext cx="811218" cy="94043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92407DC-3018-2129-D0B6-AB426E1E0F68}"/>
              </a:ext>
            </a:extLst>
          </p:cNvPr>
          <p:cNvSpPr txBox="1"/>
          <p:nvPr/>
        </p:nvSpPr>
        <p:spPr>
          <a:xfrm>
            <a:off x="4055806" y="1508667"/>
            <a:ext cx="387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Here’s your quick guide to navigate the airport like a pro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6E541-6A4C-0269-99CC-7AAD0C638FCA}"/>
              </a:ext>
            </a:extLst>
          </p:cNvPr>
          <p:cNvSpPr txBox="1"/>
          <p:nvPr/>
        </p:nvSpPr>
        <p:spPr>
          <a:xfrm>
            <a:off x="5181542" y="2357649"/>
            <a:ext cx="275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Proceed directly to the immigration counter to complete the immigration clearance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3D0DE-0D3E-FB3D-4BDC-783C734D4919}"/>
              </a:ext>
            </a:extLst>
          </p:cNvPr>
          <p:cNvSpPr txBox="1"/>
          <p:nvPr/>
        </p:nvSpPr>
        <p:spPr>
          <a:xfrm>
            <a:off x="4124578" y="2504147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6BA5B-1FB8-0624-CB8A-A6CDB18B9169}"/>
              </a:ext>
            </a:extLst>
          </p:cNvPr>
          <p:cNvSpPr txBox="1"/>
          <p:nvPr/>
        </p:nvSpPr>
        <p:spPr>
          <a:xfrm>
            <a:off x="4124578" y="3245994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26CBE-1769-0A87-7C49-46F67AE74644}"/>
              </a:ext>
            </a:extLst>
          </p:cNvPr>
          <p:cNvSpPr txBox="1"/>
          <p:nvPr/>
        </p:nvSpPr>
        <p:spPr>
          <a:xfrm>
            <a:off x="4124577" y="3906529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D0A0E1-08D7-06BB-1A0B-906B3F09FF69}"/>
              </a:ext>
            </a:extLst>
          </p:cNvPr>
          <p:cNvSpPr txBox="1"/>
          <p:nvPr/>
        </p:nvSpPr>
        <p:spPr>
          <a:xfrm>
            <a:off x="4124577" y="4650079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DC643B-2C1D-19A5-D043-13A686F0CA00}"/>
              </a:ext>
            </a:extLst>
          </p:cNvPr>
          <p:cNvSpPr txBox="1"/>
          <p:nvPr/>
        </p:nvSpPr>
        <p:spPr>
          <a:xfrm>
            <a:off x="4124578" y="5471535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E66ED-C903-9819-12F9-61A7CC6D9C89}"/>
              </a:ext>
            </a:extLst>
          </p:cNvPr>
          <p:cNvSpPr txBox="1"/>
          <p:nvPr/>
        </p:nvSpPr>
        <p:spPr>
          <a:xfrm>
            <a:off x="4124578" y="6213384"/>
            <a:ext cx="8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STEP 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A9C1-BB35-D5E3-8645-987749AF1CE1}"/>
              </a:ext>
            </a:extLst>
          </p:cNvPr>
          <p:cNvSpPr txBox="1"/>
          <p:nvPr/>
        </p:nvSpPr>
        <p:spPr>
          <a:xfrm>
            <a:off x="5181542" y="3202662"/>
            <a:ext cx="2753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Collect Baggage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B689EF-0A00-EF0C-4D0C-0B33823AADA5}"/>
              </a:ext>
            </a:extLst>
          </p:cNvPr>
          <p:cNvSpPr txBox="1"/>
          <p:nvPr/>
        </p:nvSpPr>
        <p:spPr>
          <a:xfrm>
            <a:off x="5181542" y="3678343"/>
            <a:ext cx="275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Exit from Exit C and proceed to Gate no. 3 without changing floors or going roadside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D44FC-0104-D826-5945-0756030F9094}"/>
              </a:ext>
            </a:extLst>
          </p:cNvPr>
          <p:cNvSpPr txBox="1"/>
          <p:nvPr/>
        </p:nvSpPr>
        <p:spPr>
          <a:xfrm>
            <a:off x="5181542" y="4523356"/>
            <a:ext cx="275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Find Medtronic placard at Gate no. 3 within the airport premises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B87C36-2112-266C-408B-6FFF3C96C7A1}"/>
              </a:ext>
            </a:extLst>
          </p:cNvPr>
          <p:cNvSpPr txBox="1"/>
          <p:nvPr/>
        </p:nvSpPr>
        <p:spPr>
          <a:xfrm>
            <a:off x="5181542" y="5183703"/>
            <a:ext cx="2753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An airport representative will promptly assist you and summon the driver , ensuring a wait time not more than 15 minutes .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B74F21-D2BC-7D89-546C-646C5F0332F7}"/>
              </a:ext>
            </a:extLst>
          </p:cNvPr>
          <p:cNvSpPr txBox="1"/>
          <p:nvPr/>
        </p:nvSpPr>
        <p:spPr>
          <a:xfrm>
            <a:off x="5170218" y="6213384"/>
            <a:ext cx="2753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Enjoy a non-stop transfer to the hotel by the designated driver.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50B618-57F4-1965-D6DD-4CB1177FFCAE}"/>
              </a:ext>
            </a:extLst>
          </p:cNvPr>
          <p:cNvSpPr txBox="1"/>
          <p:nvPr/>
        </p:nvSpPr>
        <p:spPr>
          <a:xfrm>
            <a:off x="-1" y="0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Video Mailer Reference</a:t>
            </a:r>
            <a:endParaRPr lang="en-IN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resh Summer Simple Summer Midsummer Background Wallpaper Image For ...">
            <a:extLst>
              <a:ext uri="{FF2B5EF4-FFF2-40B4-BE49-F238E27FC236}">
                <a16:creationId xmlns:a16="http://schemas.microsoft.com/office/drawing/2014/main" id="{9B93BDC7-057B-E9EC-99C6-F9AC8EEC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"/>
            <a:ext cx="5130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Red sport sunglasses">
                <a:extLst>
                  <a:ext uri="{FF2B5EF4-FFF2-40B4-BE49-F238E27FC236}">
                    <a16:creationId xmlns:a16="http://schemas.microsoft.com/office/drawing/2014/main" id="{0C96FA3D-AF59-410F-47D7-E6C6FC580E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6085498"/>
                  </p:ext>
                </p:extLst>
              </p:nvPr>
            </p:nvGraphicFramePr>
            <p:xfrm rot="15677054">
              <a:off x="3806857" y="6175110"/>
              <a:ext cx="331755" cy="616118"/>
            </p:xfrm>
            <a:graphic>
              <a:graphicData uri="http://schemas.microsoft.com/office/drawing/2017/model3d">
                <am3d:model3d r:embed="rId4">
                  <am3d:spPr>
                    <a:xfrm rot="15677054">
                      <a:off x="0" y="0"/>
                      <a:ext cx="331755" cy="616118"/>
                    </a:xfrm>
                    <a:prstGeom prst="rect">
                      <a:avLst/>
                    </a:prstGeom>
                  </am3d:spPr>
                  <am3d:camera>
                    <am3d:pos x="0" y="0" z="720952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196" d="1000000"/>
                    <am3d:preTrans dx="-9600574" dy="-3541399" dz="-29875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45696" ay="-191415" az="-119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1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Red sport sunglasses">
                <a:extLst>
                  <a:ext uri="{FF2B5EF4-FFF2-40B4-BE49-F238E27FC236}">
                    <a16:creationId xmlns:a16="http://schemas.microsoft.com/office/drawing/2014/main" id="{0C96FA3D-AF59-410F-47D7-E6C6FC580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677054">
                <a:off x="3806857" y="6175110"/>
                <a:ext cx="331755" cy="61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 two layer stone and wood stage platform">
                <a:extLst>
                  <a:ext uri="{FF2B5EF4-FFF2-40B4-BE49-F238E27FC236}">
                    <a16:creationId xmlns:a16="http://schemas.microsoft.com/office/drawing/2014/main" id="{32F4851E-2426-2B9B-93CD-ABA36030A0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1605972"/>
                  </p:ext>
                </p:extLst>
              </p:nvPr>
            </p:nvGraphicFramePr>
            <p:xfrm>
              <a:off x="3529926" y="5153700"/>
              <a:ext cx="2224177" cy="8934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24177" cy="893472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522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6159" d="1000000"/>
                    <am3d:preTrans dx="14249361" dy="-670686" dz="76849768"/>
                    <am3d:scale>
                      <am3d:sx n="1000000" d="1000000"/>
                      <am3d:sy n="1000000" d="1000000"/>
                      <am3d:sz n="1000000" d="1000000"/>
                    </am3d:scale>
                    <am3d:rot ax="1327424" ay="2568617" az="92664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136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 two layer stone and wood stage platform">
                <a:extLst>
                  <a:ext uri="{FF2B5EF4-FFF2-40B4-BE49-F238E27FC236}">
                    <a16:creationId xmlns:a16="http://schemas.microsoft.com/office/drawing/2014/main" id="{32F4851E-2426-2B9B-93CD-ABA36030A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9926" y="5153700"/>
                <a:ext cx="2224177" cy="89347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 two layer stone and wood stage platform">
                <a:extLst>
                  <a:ext uri="{FF2B5EF4-FFF2-40B4-BE49-F238E27FC236}">
                    <a16:creationId xmlns:a16="http://schemas.microsoft.com/office/drawing/2014/main" id="{5FB66B94-A912-F1A9-E4B6-0E647CEABE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5497354"/>
                  </p:ext>
                </p:extLst>
              </p:nvPr>
            </p:nvGraphicFramePr>
            <p:xfrm>
              <a:off x="4579238" y="5546594"/>
              <a:ext cx="2562426" cy="11319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62426" cy="1131978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522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6159" d="1000000"/>
                    <am3d:preTrans dx="14249361" dy="-670686" dz="76849768"/>
                    <am3d:scale>
                      <am3d:sx n="1000000" d="1000000"/>
                      <am3d:sy n="1000000" d="1000000"/>
                      <am3d:sz n="1000000" d="1000000"/>
                    </am3d:scale>
                    <am3d:rot ax="938333" ay="732804" az="20335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774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 two layer stone and wood stage platform">
                <a:extLst>
                  <a:ext uri="{FF2B5EF4-FFF2-40B4-BE49-F238E27FC236}">
                    <a16:creationId xmlns:a16="http://schemas.microsoft.com/office/drawing/2014/main" id="{5FB66B94-A912-F1A9-E4B6-0E647CEABE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9238" y="5546594"/>
                <a:ext cx="2562426" cy="113197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5" name="Moon 4">
            <a:extLst>
              <a:ext uri="{FF2B5EF4-FFF2-40B4-BE49-F238E27FC236}">
                <a16:creationId xmlns:a16="http://schemas.microsoft.com/office/drawing/2014/main" id="{4DD86546-200B-3CDC-3686-076CEAA98E25}"/>
              </a:ext>
            </a:extLst>
          </p:cNvPr>
          <p:cNvSpPr/>
          <p:nvPr/>
        </p:nvSpPr>
        <p:spPr>
          <a:xfrm rot="5400000">
            <a:off x="4444331" y="2728730"/>
            <a:ext cx="716400" cy="1192326"/>
          </a:xfrm>
          <a:prstGeom prst="moon">
            <a:avLst>
              <a:gd name="adj" fmla="val 14182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A two layer stone and wood stage platform">
                <a:extLst>
                  <a:ext uri="{FF2B5EF4-FFF2-40B4-BE49-F238E27FC236}">
                    <a16:creationId xmlns:a16="http://schemas.microsoft.com/office/drawing/2014/main" id="{0F0414B0-9035-9A2D-2BF9-61BCB58D2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6808961"/>
                  </p:ext>
                </p:extLst>
              </p:nvPr>
            </p:nvGraphicFramePr>
            <p:xfrm>
              <a:off x="6000877" y="5152809"/>
              <a:ext cx="2666791" cy="9143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66791" cy="914329"/>
                    </a:xfrm>
                    <a:prstGeom prst="rect">
                      <a:avLst/>
                    </a:prstGeom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6522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6159" d="1000000"/>
                    <am3d:preTrans dx="14249361" dy="-670686" dz="76849768"/>
                    <am3d:scale>
                      <am3d:sx n="1000000" d="1000000"/>
                      <am3d:sy n="1000000" d="1000000"/>
                      <am3d:sz n="1000000" d="1000000"/>
                    </am3d:scale>
                    <am3d:rot ax="938822" ay="1785667" az="4749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90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A two layer stone and wood stage platform">
                <a:extLst>
                  <a:ext uri="{FF2B5EF4-FFF2-40B4-BE49-F238E27FC236}">
                    <a16:creationId xmlns:a16="http://schemas.microsoft.com/office/drawing/2014/main" id="{0F0414B0-9035-9A2D-2BF9-61BCB58D2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0877" y="5152809"/>
                <a:ext cx="2666791" cy="91432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6" name="Picture 4" descr="Modern women collection. Vector realistic illustration of diverse ...">
            <a:extLst>
              <a:ext uri="{FF2B5EF4-FFF2-40B4-BE49-F238E27FC236}">
                <a16:creationId xmlns:a16="http://schemas.microsoft.com/office/drawing/2014/main" id="{AF8C2554-6EA2-7BC2-9A57-E27FFF782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3" t="9023" r="25676" b="8270"/>
          <a:stretch/>
        </p:blipFill>
        <p:spPr bwMode="auto">
          <a:xfrm>
            <a:off x="4231730" y="3686956"/>
            <a:ext cx="548861" cy="1890109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Cartoon Realistic Male Model Looking: Over 114 Royalty-Free Licensable ...">
            <a:extLst>
              <a:ext uri="{FF2B5EF4-FFF2-40B4-BE49-F238E27FC236}">
                <a16:creationId xmlns:a16="http://schemas.microsoft.com/office/drawing/2014/main" id="{A28D3A64-806E-5F17-F02B-BC92B1D96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1" t="7298" r="29518" b="4961"/>
          <a:stretch/>
        </p:blipFill>
        <p:spPr bwMode="auto">
          <a:xfrm>
            <a:off x="4763128" y="3694680"/>
            <a:ext cx="631026" cy="1890109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tylish guy in fashionable and modern clothes Vector Image">
            <a:extLst>
              <a:ext uri="{FF2B5EF4-FFF2-40B4-BE49-F238E27FC236}">
                <a16:creationId xmlns:a16="http://schemas.microsoft.com/office/drawing/2014/main" id="{DD8D6F4F-C209-4EBF-8272-7D7ADD5E9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9" t="3195" r="32533" b="10207"/>
          <a:stretch/>
        </p:blipFill>
        <p:spPr bwMode="auto">
          <a:xfrm>
            <a:off x="6142383" y="4275471"/>
            <a:ext cx="556639" cy="186970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shion models in design clothes, a Person Illustration by ...">
            <a:extLst>
              <a:ext uri="{FF2B5EF4-FFF2-40B4-BE49-F238E27FC236}">
                <a16:creationId xmlns:a16="http://schemas.microsoft.com/office/drawing/2014/main" id="{B20370FC-ACD0-79BE-B3BD-6433D35DE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7778" r="70728" b="14584"/>
          <a:stretch/>
        </p:blipFill>
        <p:spPr bwMode="auto">
          <a:xfrm>
            <a:off x="5620618" y="4275471"/>
            <a:ext cx="553604" cy="187874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rn women collection. Vector realistic illustration of diverse ...">
            <a:extLst>
              <a:ext uri="{FF2B5EF4-FFF2-40B4-BE49-F238E27FC236}">
                <a16:creationId xmlns:a16="http://schemas.microsoft.com/office/drawing/2014/main" id="{9AD3FAFE-13EC-2751-05EE-C32896202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3" t="8521" r="4668" b="6600"/>
          <a:stretch/>
        </p:blipFill>
        <p:spPr bwMode="auto">
          <a:xfrm>
            <a:off x="6953685" y="3824454"/>
            <a:ext cx="621273" cy="1805453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ylish guy in fashionable and modern clothes Vector Image">
            <a:extLst>
              <a:ext uri="{FF2B5EF4-FFF2-40B4-BE49-F238E27FC236}">
                <a16:creationId xmlns:a16="http://schemas.microsoft.com/office/drawing/2014/main" id="{EC0F0B34-8830-28F7-CD72-1FE08217F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3" t="1667" r="33074" b="9861"/>
          <a:stretch/>
        </p:blipFill>
        <p:spPr bwMode="auto">
          <a:xfrm>
            <a:off x="7565878" y="3824454"/>
            <a:ext cx="516729" cy="180127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oon 2">
            <a:extLst>
              <a:ext uri="{FF2B5EF4-FFF2-40B4-BE49-F238E27FC236}">
                <a16:creationId xmlns:a16="http://schemas.microsoft.com/office/drawing/2014/main" id="{698183FA-051A-AD7E-750A-A6915ABC2D08}"/>
              </a:ext>
            </a:extLst>
          </p:cNvPr>
          <p:cNvSpPr/>
          <p:nvPr/>
        </p:nvSpPr>
        <p:spPr>
          <a:xfrm rot="5400000">
            <a:off x="5797962" y="3344602"/>
            <a:ext cx="716400" cy="1071088"/>
          </a:xfrm>
          <a:prstGeom prst="moon">
            <a:avLst>
              <a:gd name="adj" fmla="val 14182"/>
            </a:avLst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4" name="Moon 3">
            <a:extLst>
              <a:ext uri="{FF2B5EF4-FFF2-40B4-BE49-F238E27FC236}">
                <a16:creationId xmlns:a16="http://schemas.microsoft.com/office/drawing/2014/main" id="{DB2C2E7B-5C0F-A349-218F-B6A4877D5CE9}"/>
              </a:ext>
            </a:extLst>
          </p:cNvPr>
          <p:cNvSpPr/>
          <p:nvPr/>
        </p:nvSpPr>
        <p:spPr>
          <a:xfrm rot="5400000">
            <a:off x="7159946" y="2901795"/>
            <a:ext cx="716400" cy="1128921"/>
          </a:xfrm>
          <a:prstGeom prst="moon">
            <a:avLst>
              <a:gd name="adj" fmla="val 14182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388F8-9C29-E040-6466-EA7D416EFB5B}"/>
              </a:ext>
            </a:extLst>
          </p:cNvPr>
          <p:cNvSpPr txBox="1"/>
          <p:nvPr/>
        </p:nvSpPr>
        <p:spPr>
          <a:xfrm>
            <a:off x="4363919" y="3098719"/>
            <a:ext cx="882202" cy="485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Smart 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Casuals</a:t>
            </a:r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2C1F7-62AC-4E36-845B-ABBA6FCBC503}"/>
              </a:ext>
            </a:extLst>
          </p:cNvPr>
          <p:cNvSpPr txBox="1"/>
          <p:nvPr/>
        </p:nvSpPr>
        <p:spPr>
          <a:xfrm>
            <a:off x="5727193" y="3697755"/>
            <a:ext cx="903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Summer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Wear</a:t>
            </a:r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9F47F6-081B-8EEE-4C8A-9FE6F9595D48}"/>
              </a:ext>
            </a:extLst>
          </p:cNvPr>
          <p:cNvSpPr txBox="1"/>
          <p:nvPr/>
        </p:nvSpPr>
        <p:spPr>
          <a:xfrm>
            <a:off x="7077044" y="3264120"/>
            <a:ext cx="882202" cy="485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Smart 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casuals</a:t>
            </a:r>
            <a:endParaRPr lang="en-IN" sz="14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9DF4EC-1FAF-33A2-345B-8B7372F4D17D}"/>
              </a:ext>
            </a:extLst>
          </p:cNvPr>
          <p:cNvSpPr txBox="1"/>
          <p:nvPr/>
        </p:nvSpPr>
        <p:spPr>
          <a:xfrm rot="20307349">
            <a:off x="4092271" y="2798818"/>
            <a:ext cx="1378006" cy="1336504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8396057"/>
              </a:avLst>
            </a:prstTxWarp>
            <a:spAutoFit/>
          </a:bodyPr>
          <a:lstStyle/>
          <a:p>
            <a:pPr algn="ctr"/>
            <a:r>
              <a:rPr lang="en-US" sz="1200" b="1" dirty="0"/>
              <a:t>Day 1 – </a:t>
            </a:r>
            <a:r>
              <a:rPr lang="en-US" sz="1400" b="1" dirty="0"/>
              <a:t>Sundowner</a:t>
            </a:r>
            <a:r>
              <a:rPr lang="en-US" sz="1200" b="1" dirty="0"/>
              <a:t> Party</a:t>
            </a:r>
            <a:endParaRPr lang="en-IN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1AE32-91C5-46BB-2AEC-EF6103D2281F}"/>
              </a:ext>
            </a:extLst>
          </p:cNvPr>
          <p:cNvSpPr txBox="1"/>
          <p:nvPr/>
        </p:nvSpPr>
        <p:spPr>
          <a:xfrm rot="20875792">
            <a:off x="5592373" y="3358857"/>
            <a:ext cx="1154512" cy="1336504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10665743"/>
              </a:avLst>
            </a:prstTxWarp>
            <a:spAutoFit/>
          </a:bodyPr>
          <a:lstStyle/>
          <a:p>
            <a:pPr algn="ctr"/>
            <a:r>
              <a:rPr lang="en-US" sz="1400" b="1" dirty="0"/>
              <a:t>Day 2– Cruise Party</a:t>
            </a:r>
            <a:endParaRPr lang="en-IN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DAD4E-B3D6-AA3E-B6FC-FD6CE13A4287}"/>
              </a:ext>
            </a:extLst>
          </p:cNvPr>
          <p:cNvSpPr txBox="1"/>
          <p:nvPr/>
        </p:nvSpPr>
        <p:spPr>
          <a:xfrm rot="21128756">
            <a:off x="6870621" y="2946287"/>
            <a:ext cx="1295048" cy="1194059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8396057"/>
              </a:avLst>
            </a:prstTxWarp>
            <a:spAutoFit/>
          </a:bodyPr>
          <a:lstStyle/>
          <a:p>
            <a:pPr algn="ctr"/>
            <a:r>
              <a:rPr lang="en-US" sz="1200" b="1" dirty="0"/>
              <a:t>Day 3 – </a:t>
            </a:r>
            <a:r>
              <a:rPr lang="en-US" sz="1400" b="1" dirty="0"/>
              <a:t>Masquerade</a:t>
            </a:r>
            <a:r>
              <a:rPr lang="en-US" sz="1200" b="1" dirty="0"/>
              <a:t> </a:t>
            </a:r>
            <a:r>
              <a:rPr lang="en-US" sz="1400" b="1" dirty="0"/>
              <a:t>Party</a:t>
            </a:r>
            <a:endParaRPr lang="en-IN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979622-6B10-A149-9625-9FBBAB5AF7F3}"/>
              </a:ext>
            </a:extLst>
          </p:cNvPr>
          <p:cNvSpPr txBox="1"/>
          <p:nvPr/>
        </p:nvSpPr>
        <p:spPr>
          <a:xfrm>
            <a:off x="4055813" y="782983"/>
            <a:ext cx="3985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ea typeface="Cambria" panose="02040503050406030204" pitchFamily="18" charset="0"/>
              </a:rPr>
              <a:t>Looking forward to welcome you all to India Kickoff Meet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A13BB4-C0FE-12D5-496B-80D3A1AC63DB}"/>
              </a:ext>
            </a:extLst>
          </p:cNvPr>
          <p:cNvSpPr txBox="1"/>
          <p:nvPr/>
        </p:nvSpPr>
        <p:spPr>
          <a:xfrm>
            <a:off x="3912785" y="1613577"/>
            <a:ext cx="427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a typeface="Cambria" panose="02040503050406030204" pitchFamily="18" charset="0"/>
              </a:rPr>
              <a:t>Please refer to the following dresscode to arrive in style!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4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779C182-15AB-9AA3-6777-341C4D46EE1D}"/>
              </a:ext>
            </a:extLst>
          </p:cNvPr>
          <p:cNvSpPr/>
          <p:nvPr/>
        </p:nvSpPr>
        <p:spPr>
          <a:xfrm rot="5400000">
            <a:off x="501831" y="-501828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C4C14-BC30-9E27-C202-85B6AD5C099F}"/>
              </a:ext>
            </a:extLst>
          </p:cNvPr>
          <p:cNvSpPr/>
          <p:nvPr/>
        </p:nvSpPr>
        <p:spPr>
          <a:xfrm>
            <a:off x="1209135" y="685800"/>
            <a:ext cx="5498999" cy="707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73C006-BFF0-DF43-6F97-E6FF77362ECE}"/>
              </a:ext>
            </a:extLst>
          </p:cNvPr>
          <p:cNvSpPr txBox="1"/>
          <p:nvPr/>
        </p:nvSpPr>
        <p:spPr>
          <a:xfrm>
            <a:off x="1280161" y="435834"/>
            <a:ext cx="613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300" dirty="0">
                <a:latin typeface="Calisto MT" panose="02040603050505030304" pitchFamily="18" charset="0"/>
              </a:rPr>
              <a:t>PRE-EVENT-ACTIVATION ON PREMISE</a:t>
            </a:r>
            <a:endParaRPr lang="en-IN" sz="1400" spc="300" dirty="0">
              <a:latin typeface="Calisto MT" panose="020406030505050303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E05D17-476D-EB5F-ECCE-6CFBBE666D0B}"/>
              </a:ext>
            </a:extLst>
          </p:cNvPr>
          <p:cNvGrpSpPr/>
          <p:nvPr/>
        </p:nvGrpSpPr>
        <p:grpSpPr>
          <a:xfrm>
            <a:off x="509284" y="2242462"/>
            <a:ext cx="6198852" cy="2375419"/>
            <a:chOff x="811544" y="1999874"/>
            <a:chExt cx="6198852" cy="23754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F2F72D-A16C-6881-6467-432DB79F7CEF}"/>
                </a:ext>
              </a:extLst>
            </p:cNvPr>
            <p:cNvSpPr txBox="1"/>
            <p:nvPr/>
          </p:nvSpPr>
          <p:spPr>
            <a:xfrm>
              <a:off x="2560320" y="1999874"/>
              <a:ext cx="3048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sto MT" panose="02040603050505030304" pitchFamily="18" charset="0"/>
                </a:rPr>
                <a:t>B. Employee Engagements in Various Offices</a:t>
              </a:r>
              <a:endParaRPr lang="en-IN" sz="1600" b="1" dirty="0">
                <a:latin typeface="Calisto MT" panose="02040603050505030304" pitchFamily="18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9CF3D79-4B6F-9B88-5D7A-117277814E86}"/>
                </a:ext>
              </a:extLst>
            </p:cNvPr>
            <p:cNvGrpSpPr/>
            <p:nvPr/>
          </p:nvGrpSpPr>
          <p:grpSpPr>
            <a:xfrm>
              <a:off x="1918135" y="2579258"/>
              <a:ext cx="4106744" cy="779006"/>
              <a:chOff x="2680475" y="3003980"/>
              <a:chExt cx="5436608" cy="137207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B2E2BEC-FD82-ADD4-6FE5-FA1981313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4599" y="3003980"/>
                <a:ext cx="0" cy="1372077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942765F-BBCE-D4D5-2159-42CA8AB418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0475" y="3688389"/>
                <a:ext cx="2871210" cy="1275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AA3FC5-3134-D8F2-0B81-8EFB26544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4600" y="3701143"/>
                <a:ext cx="2652483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522A604-C983-C7E0-77D8-90AF8861A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0475" y="3701143"/>
                <a:ext cx="0" cy="67491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982251-C3CD-B0D0-1FA3-F3F73DAAB2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7083" y="3689777"/>
                <a:ext cx="0" cy="67491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A19B6-4CAC-80A6-5723-3F36ADDDCFDB}"/>
                </a:ext>
              </a:extLst>
            </p:cNvPr>
            <p:cNvSpPr txBox="1"/>
            <p:nvPr/>
          </p:nvSpPr>
          <p:spPr>
            <a:xfrm>
              <a:off x="811544" y="3364717"/>
              <a:ext cx="2213184" cy="46166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Thematic Destination Photo OP Installation </a:t>
              </a:r>
              <a:endParaRPr lang="en-IN" sz="1200" dirty="0">
                <a:latin typeface="Calisto MT" panose="0204060305050503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FAABE4-B286-8B51-46B2-D2A2CC4788BB}"/>
                </a:ext>
              </a:extLst>
            </p:cNvPr>
            <p:cNvSpPr txBox="1"/>
            <p:nvPr/>
          </p:nvSpPr>
          <p:spPr>
            <a:xfrm>
              <a:off x="3222136" y="3364717"/>
              <a:ext cx="1642062" cy="47701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Destination Unveil Activity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814375-A7CE-FF24-853D-0A81E04F16E2}"/>
                </a:ext>
              </a:extLst>
            </p:cNvPr>
            <p:cNvSpPr txBox="1"/>
            <p:nvPr/>
          </p:nvSpPr>
          <p:spPr>
            <a:xfrm>
              <a:off x="5061607" y="3364720"/>
              <a:ext cx="1948789" cy="46166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Office Engagement </a:t>
              </a:r>
            </a:p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Activities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2091E3-AA2E-C33A-134F-E786C08B9FD9}"/>
                </a:ext>
              </a:extLst>
            </p:cNvPr>
            <p:cNvSpPr txBox="1"/>
            <p:nvPr/>
          </p:nvSpPr>
          <p:spPr>
            <a:xfrm>
              <a:off x="3222136" y="4098294"/>
              <a:ext cx="1642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Duration – </a:t>
              </a:r>
              <a:r>
                <a:rPr lang="en-US" sz="1100" dirty="0">
                  <a:latin typeface="Calisto MT" panose="02040603050505030304" pitchFamily="18" charset="0"/>
                </a:rPr>
                <a:t>One</a:t>
              </a:r>
              <a:r>
                <a:rPr lang="en-US" sz="1200" dirty="0">
                  <a:latin typeface="Calisto MT" panose="02040603050505030304" pitchFamily="18" charset="0"/>
                </a:rPr>
                <a:t> day</a:t>
              </a:r>
              <a:endParaRPr lang="en-IN" sz="1200" dirty="0">
                <a:latin typeface="Calisto MT" panose="0204060305050503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612095-4010-3119-05C7-6E412D528551}"/>
                </a:ext>
              </a:extLst>
            </p:cNvPr>
            <p:cNvSpPr txBox="1"/>
            <p:nvPr/>
          </p:nvSpPr>
          <p:spPr>
            <a:xfrm>
              <a:off x="5214970" y="4098294"/>
              <a:ext cx="1642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Duration – </a:t>
              </a:r>
              <a:r>
                <a:rPr lang="en-US" sz="1100" dirty="0">
                  <a:latin typeface="Calisto MT" panose="02040603050505030304" pitchFamily="18" charset="0"/>
                </a:rPr>
                <a:t>One</a:t>
              </a:r>
              <a:r>
                <a:rPr lang="en-US" sz="1200" dirty="0">
                  <a:latin typeface="Calisto MT" panose="02040603050505030304" pitchFamily="18" charset="0"/>
                </a:rPr>
                <a:t> day</a:t>
              </a:r>
              <a:endParaRPr lang="en-IN" sz="1200" dirty="0">
                <a:latin typeface="Calisto MT" panose="0204060305050503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A0DED6-C8F8-F5F9-96DD-CE7FEF10419D}"/>
                </a:ext>
              </a:extLst>
            </p:cNvPr>
            <p:cNvSpPr txBox="1"/>
            <p:nvPr/>
          </p:nvSpPr>
          <p:spPr>
            <a:xfrm>
              <a:off x="1097103" y="4098294"/>
              <a:ext cx="1642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sto MT" panose="02040603050505030304" pitchFamily="18" charset="0"/>
                </a:rPr>
                <a:t>Duration 2/3 Weeks</a:t>
              </a:r>
              <a:endParaRPr lang="en-IN" sz="1200" dirty="0">
                <a:latin typeface="Calisto MT" panose="02040603050505030304" pitchFamily="18" charset="0"/>
              </a:endParaRPr>
            </a:p>
          </p:txBody>
        </p:sp>
      </p:grpSp>
      <p:pic>
        <p:nvPicPr>
          <p:cNvPr id="2050" name="Picture 2" descr="Download Ai Generated Woman Astronaut Royalty-Free Stock Illustration ...">
            <a:extLst>
              <a:ext uri="{FF2B5EF4-FFF2-40B4-BE49-F238E27FC236}">
                <a16:creationId xmlns:a16="http://schemas.microsoft.com/office/drawing/2014/main" id="{5EDBA326-7434-C65C-79FD-80C8AC10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28" y="2930545"/>
            <a:ext cx="2462846" cy="389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+ Free Generado Por Ai Mar &amp; Ai-Generated Illustrations - Pixabay">
            <a:extLst>
              <a:ext uri="{FF2B5EF4-FFF2-40B4-BE49-F238E27FC236}">
                <a16:creationId xmlns:a16="http://schemas.microsoft.com/office/drawing/2014/main" id="{3CB67E0B-2D5D-2DA8-87DD-B021BE16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41" y="16029"/>
            <a:ext cx="5093830" cy="28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hoto Strips | Throw back everyday with some photobooth-style prints of ...">
            <a:extLst>
              <a:ext uri="{FF2B5EF4-FFF2-40B4-BE49-F238E27FC236}">
                <a16:creationId xmlns:a16="http://schemas.microsoft.com/office/drawing/2014/main" id="{E18F049E-000D-1EC4-D8CB-3F2968052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429"/>
          <a:stretch/>
        </p:blipFill>
        <p:spPr bwMode="auto">
          <a:xfrm>
            <a:off x="9545084" y="2938559"/>
            <a:ext cx="2630987" cy="38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8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AI Image | a poster for a movie called a man with sunglasses on it">
            <a:extLst>
              <a:ext uri="{FF2B5EF4-FFF2-40B4-BE49-F238E27FC236}">
                <a16:creationId xmlns:a16="http://schemas.microsoft.com/office/drawing/2014/main" id="{20C769DC-5704-C3FA-7593-EE8B7D76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702" y="4316361"/>
            <a:ext cx="2168688" cy="232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mium Photo | Skydiver Free Falling Above the Clouds">
            <a:extLst>
              <a:ext uri="{FF2B5EF4-FFF2-40B4-BE49-F238E27FC236}">
                <a16:creationId xmlns:a16="http://schemas.microsoft.com/office/drawing/2014/main" id="{3D61E30E-8351-3320-30E5-D3CB42E9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06" y="117872"/>
            <a:ext cx="3594960" cy="65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listic generation from photo, she is creating lif... | OpenArt">
            <a:extLst>
              <a:ext uri="{FF2B5EF4-FFF2-40B4-BE49-F238E27FC236}">
                <a16:creationId xmlns:a16="http://schemas.microsoft.com/office/drawing/2014/main" id="{2EA198E8-DED9-BF43-DBE8-178E6311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702" y="2536722"/>
            <a:ext cx="1752846" cy="169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listic generation from photo, she is creating lif... | OpenArt">
            <a:extLst>
              <a:ext uri="{FF2B5EF4-FFF2-40B4-BE49-F238E27FC236}">
                <a16:creationId xmlns:a16="http://schemas.microsoft.com/office/drawing/2014/main" id="{90DFD9A8-48F3-FB6C-5BA9-9AAFD0BEC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9708" y="2033775"/>
            <a:ext cx="2338094" cy="19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alistic generation from photo, she is creating lif... | OpenArt">
            <a:extLst>
              <a:ext uri="{FF2B5EF4-FFF2-40B4-BE49-F238E27FC236}">
                <a16:creationId xmlns:a16="http://schemas.microsoft.com/office/drawing/2014/main" id="{CB0B8D0A-3CCB-1484-67AD-42B1AEEF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9708" y="112507"/>
            <a:ext cx="2338094" cy="186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alistic generation from photo, she is creating lif... | OpenArt">
            <a:extLst>
              <a:ext uri="{FF2B5EF4-FFF2-40B4-BE49-F238E27FC236}">
                <a16:creationId xmlns:a16="http://schemas.microsoft.com/office/drawing/2014/main" id="{17199B85-95D3-552A-22C1-028A982E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6702" y="112507"/>
            <a:ext cx="1752846" cy="233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OSS - ARMAND PARKS | SPORTSMAN SERIES by armand-parks on DeviantArt">
            <a:extLst>
              <a:ext uri="{FF2B5EF4-FFF2-40B4-BE49-F238E27FC236}">
                <a16:creationId xmlns:a16="http://schemas.microsoft.com/office/drawing/2014/main" id="{13E66DE4-AF30-CD4A-3AD8-382B616E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926" y="4082562"/>
            <a:ext cx="1895570" cy="27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DB32A-D813-E8F2-7A51-16511CD0F1F9}"/>
              </a:ext>
            </a:extLst>
          </p:cNvPr>
          <p:cNvSpPr txBox="1"/>
          <p:nvPr/>
        </p:nvSpPr>
        <p:spPr>
          <a:xfrm>
            <a:off x="232615" y="2352056"/>
            <a:ext cx="304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sto MT" panose="02040603050505030304" pitchFamily="18" charset="0"/>
              </a:rPr>
              <a:t>1. AI PHOTOBOOTH</a:t>
            </a:r>
            <a:endParaRPr lang="en-IN" b="1" dirty="0">
              <a:latin typeface="Calisto MT" panose="02040603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7BE69-B218-A8B6-1170-65A9D3E961E6}"/>
              </a:ext>
            </a:extLst>
          </p:cNvPr>
          <p:cNvSpPr txBox="1"/>
          <p:nvPr/>
        </p:nvSpPr>
        <p:spPr>
          <a:xfrm>
            <a:off x="232615" y="2862156"/>
            <a:ext cx="304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sto MT" panose="02040603050505030304" pitchFamily="18" charset="0"/>
              </a:rPr>
              <a:t>Will select a theme could be – Space, Movies, Sports and get yourself clicked in that theme</a:t>
            </a:r>
            <a:r>
              <a:rPr lang="en-US" sz="1600" b="1" dirty="0">
                <a:latin typeface="Calisto MT" panose="02040603050505030304" pitchFamily="18" charset="0"/>
              </a:rPr>
              <a:t>.</a:t>
            </a:r>
            <a:endParaRPr lang="en-IN" sz="1600" b="1" dirty="0"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78E0-7F80-CCFD-0A02-B2EB012B8E2D}"/>
              </a:ext>
            </a:extLst>
          </p:cNvPr>
          <p:cNvSpPr txBox="1"/>
          <p:nvPr/>
        </p:nvSpPr>
        <p:spPr>
          <a:xfrm>
            <a:off x="0" y="112507"/>
            <a:ext cx="35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latin typeface="Calisto MT" panose="02040603050505030304" pitchFamily="18" charset="0"/>
              </a:rPr>
              <a:t>OFFICE ENGAGEMENT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8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845840-6569-FFBC-9227-3E2C6E419E39}"/>
              </a:ext>
            </a:extLst>
          </p:cNvPr>
          <p:cNvSpPr txBox="1"/>
          <p:nvPr/>
        </p:nvSpPr>
        <p:spPr>
          <a:xfrm>
            <a:off x="399764" y="2352056"/>
            <a:ext cx="304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sto MT" panose="02040603050505030304" pitchFamily="18" charset="0"/>
              </a:rPr>
              <a:t>2. PHOTO STRIP BOOTH</a:t>
            </a:r>
            <a:endParaRPr lang="en-IN" b="1" dirty="0">
              <a:latin typeface="Calisto MT" panose="02040603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6180F-9B66-2D79-9355-B691EFBC8583}"/>
              </a:ext>
            </a:extLst>
          </p:cNvPr>
          <p:cNvSpPr txBox="1"/>
          <p:nvPr/>
        </p:nvSpPr>
        <p:spPr>
          <a:xfrm>
            <a:off x="399764" y="2862156"/>
            <a:ext cx="304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sto MT" panose="02040603050505030304" pitchFamily="18" charset="0"/>
              </a:rPr>
              <a:t>Get clicked with yourself &amp; with collogues and get a strip full of pictures.</a:t>
            </a:r>
            <a:endParaRPr lang="en-IN" sz="1600" b="1" dirty="0">
              <a:latin typeface="Calisto MT" panose="02040603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96E8B-B0D8-236D-2CFC-F669B2CA6FF3}"/>
              </a:ext>
            </a:extLst>
          </p:cNvPr>
          <p:cNvSpPr txBox="1"/>
          <p:nvPr/>
        </p:nvSpPr>
        <p:spPr>
          <a:xfrm>
            <a:off x="0" y="112507"/>
            <a:ext cx="35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latin typeface="Calisto MT" panose="02040603050505030304" pitchFamily="18" charset="0"/>
              </a:rPr>
              <a:t>OFFICE ENGAGEMENT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pic>
        <p:nvPicPr>
          <p:cNvPr id="7" name="Picture 6" descr="Photo Strips | Throw back everyday with some photobooth-style prints of ...">
            <a:extLst>
              <a:ext uri="{FF2B5EF4-FFF2-40B4-BE49-F238E27FC236}">
                <a16:creationId xmlns:a16="http://schemas.microsoft.com/office/drawing/2014/main" id="{67E36FF5-E0BD-0D62-33D2-26CF6ED18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r="1429"/>
          <a:stretch/>
        </p:blipFill>
        <p:spPr bwMode="auto">
          <a:xfrm>
            <a:off x="5543355" y="0"/>
            <a:ext cx="4593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ravel banner Royalty Free Vector Image - VectorStock">
            <a:extLst>
              <a:ext uri="{FF2B5EF4-FFF2-40B4-BE49-F238E27FC236}">
                <a16:creationId xmlns:a16="http://schemas.microsoft.com/office/drawing/2014/main" id="{F4A25E9F-D41B-28CD-B7C0-DA30CE878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0"/>
          <a:stretch/>
        </p:blipFill>
        <p:spPr bwMode="auto">
          <a:xfrm>
            <a:off x="4217941" y="6459794"/>
            <a:ext cx="180397" cy="1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1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2CC9D9-151E-0B93-9BAF-D490724FE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448"/>
              </p:ext>
            </p:extLst>
          </p:nvPr>
        </p:nvGraphicFramePr>
        <p:xfrm>
          <a:off x="1553498" y="2548466"/>
          <a:ext cx="6351638" cy="2159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5819">
                  <a:extLst>
                    <a:ext uri="{9D8B030D-6E8A-4147-A177-3AD203B41FA5}">
                      <a16:colId xmlns:a16="http://schemas.microsoft.com/office/drawing/2014/main" val="4068398920"/>
                    </a:ext>
                  </a:extLst>
                </a:gridCol>
                <a:gridCol w="3175819">
                  <a:extLst>
                    <a:ext uri="{9D8B030D-6E8A-4147-A177-3AD203B41FA5}">
                      <a16:colId xmlns:a16="http://schemas.microsoft.com/office/drawing/2014/main" val="1097050367"/>
                    </a:ext>
                  </a:extLst>
                </a:gridCol>
              </a:tblGrid>
              <a:tr h="5218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</a:t>
                      </a:r>
                      <a:r>
                        <a:rPr lang="en-US" sz="1600" b="1" baseline="30000" dirty="0"/>
                        <a:t>th</a:t>
                      </a:r>
                      <a:r>
                        <a:rPr lang="en-US" sz="1600" b="1" dirty="0"/>
                        <a:t> Aug</a:t>
                      </a:r>
                      <a:endParaRPr lang="en-IN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</a:t>
                      </a:r>
                      <a:r>
                        <a:rPr lang="en-US" sz="1600" b="1" baseline="30000" dirty="0"/>
                        <a:t>th</a:t>
                      </a:r>
                      <a:r>
                        <a:rPr lang="en-US" sz="1600" b="1" dirty="0"/>
                        <a:t> Aug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38483"/>
                  </a:ext>
                </a:extLst>
              </a:tr>
              <a:tr h="5366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Welcome Experience- Goan Theme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Plenary Sessions-KOM Theme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15777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Lunch- Goan Delicacies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Lunch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60507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 Breakout sessions- Individual Divisions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Award Night- Game Changers Gala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390014"/>
                  </a:ext>
                </a:extLst>
              </a:tr>
            </a:tbl>
          </a:graphicData>
        </a:graphic>
      </p:graphicFrame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FD2024D9-90C1-7EFD-36DD-6C4C5E972D93}"/>
              </a:ext>
            </a:extLst>
          </p:cNvPr>
          <p:cNvSpPr/>
          <p:nvPr/>
        </p:nvSpPr>
        <p:spPr>
          <a:xfrm rot="5400000">
            <a:off x="501831" y="-501829"/>
            <a:ext cx="1556660" cy="2560318"/>
          </a:xfrm>
          <a:prstGeom prst="round2SameRect">
            <a:avLst>
              <a:gd name="adj1" fmla="val 14744"/>
              <a:gd name="adj2" fmla="val 0"/>
            </a:avLst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32196F-C894-5F95-7EB4-41809850E98D}"/>
              </a:ext>
            </a:extLst>
          </p:cNvPr>
          <p:cNvSpPr/>
          <p:nvPr/>
        </p:nvSpPr>
        <p:spPr>
          <a:xfrm>
            <a:off x="1209135" y="685799"/>
            <a:ext cx="3048233" cy="707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3F241-A532-1D8C-9246-6B185BB6A66D}"/>
              </a:ext>
            </a:extLst>
          </p:cNvPr>
          <p:cNvSpPr/>
          <p:nvPr/>
        </p:nvSpPr>
        <p:spPr>
          <a:xfrm>
            <a:off x="6226631" y="6150428"/>
            <a:ext cx="5965369" cy="707571"/>
          </a:xfrm>
          <a:prstGeom prst="rect">
            <a:avLst/>
          </a:prstGeom>
          <a:solidFill>
            <a:srgbClr val="61CB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663CA6-95C1-43AC-319F-7504B58D4289}"/>
              </a:ext>
            </a:extLst>
          </p:cNvPr>
          <p:cNvSpPr/>
          <p:nvPr/>
        </p:nvSpPr>
        <p:spPr>
          <a:xfrm rot="5400000">
            <a:off x="10757807" y="5521780"/>
            <a:ext cx="1257298" cy="7075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0B1C0-6B30-C0D1-08D6-074CDE281062}"/>
              </a:ext>
            </a:extLst>
          </p:cNvPr>
          <p:cNvSpPr txBox="1"/>
          <p:nvPr/>
        </p:nvSpPr>
        <p:spPr>
          <a:xfrm>
            <a:off x="2218089" y="387187"/>
            <a:ext cx="203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latin typeface="Calisto MT" panose="02040603050505030304" pitchFamily="18" charset="0"/>
              </a:rPr>
              <a:t>AGENDA</a:t>
            </a:r>
            <a:endParaRPr lang="en-IN" b="1" spc="300" dirty="0">
              <a:latin typeface="Calisto MT" panose="0204060305050503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28366F-C0C2-455A-7987-FB941F79D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740429"/>
              </p:ext>
            </p:extLst>
          </p:nvPr>
        </p:nvGraphicFramePr>
        <p:xfrm>
          <a:off x="7905136" y="2548465"/>
          <a:ext cx="2959509" cy="1059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509">
                  <a:extLst>
                    <a:ext uri="{9D8B030D-6E8A-4147-A177-3AD203B41FA5}">
                      <a16:colId xmlns:a16="http://schemas.microsoft.com/office/drawing/2014/main" val="977435423"/>
                    </a:ext>
                  </a:extLst>
                </a:gridCol>
              </a:tblGrid>
              <a:tr h="52998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  <a:r>
                        <a:rPr lang="en-US" b="1" baseline="30000" dirty="0"/>
                        <a:t>th</a:t>
                      </a:r>
                      <a:r>
                        <a:rPr lang="en-US" b="1" dirty="0"/>
                        <a:t> Aug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213995"/>
                  </a:ext>
                </a:extLst>
              </a:tr>
              <a:tr h="5299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Checkout &amp; Departure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58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75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9265</TotalTime>
  <Words>414</Words>
  <Application>Microsoft Office PowerPoint</Application>
  <PresentationFormat>Widescreen</PresentationFormat>
  <Paragraphs>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MS PGothic</vt:lpstr>
      <vt:lpstr>Arial</vt:lpstr>
      <vt:lpstr>Baskerville Old Face</vt:lpstr>
      <vt:lpstr>Berlin Sans FB Demi</vt:lpstr>
      <vt:lpstr>Calibri</vt:lpstr>
      <vt:lpstr>Calibri Light</vt:lpstr>
      <vt:lpstr>Calisto MT</vt:lpstr>
      <vt:lpstr>Cambria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 Singh</dc:creator>
  <cp:lastModifiedBy>Karan Singh</cp:lastModifiedBy>
  <cp:revision>31</cp:revision>
  <dcterms:created xsi:type="dcterms:W3CDTF">2024-10-08T18:17:16Z</dcterms:created>
  <dcterms:modified xsi:type="dcterms:W3CDTF">2025-04-02T10:01:00Z</dcterms:modified>
</cp:coreProperties>
</file>